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90" r:id="rId2"/>
  </p:sldMasterIdLst>
  <p:notesMasterIdLst>
    <p:notesMasterId r:id="rId17"/>
  </p:notesMasterIdLst>
  <p:sldIdLst>
    <p:sldId id="339" r:id="rId3"/>
    <p:sldId id="387" r:id="rId4"/>
    <p:sldId id="386" r:id="rId5"/>
    <p:sldId id="390" r:id="rId6"/>
    <p:sldId id="391" r:id="rId7"/>
    <p:sldId id="400" r:id="rId8"/>
    <p:sldId id="399" r:id="rId9"/>
    <p:sldId id="401" r:id="rId10"/>
    <p:sldId id="403" r:id="rId11"/>
    <p:sldId id="404" r:id="rId12"/>
    <p:sldId id="406" r:id="rId13"/>
    <p:sldId id="396" r:id="rId14"/>
    <p:sldId id="388" r:id="rId15"/>
    <p:sldId id="412" r:id="rId16"/>
  </p:sldIdLst>
  <p:sldSz cx="9144000" cy="6858000" type="screen4x3"/>
  <p:notesSz cx="7023100" cy="93091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662F"/>
    <a:srgbClr val="008080"/>
    <a:srgbClr val="3FAFA4"/>
    <a:srgbClr val="75D8DD"/>
    <a:srgbClr val="2C2CF4"/>
    <a:srgbClr val="2E69B0"/>
    <a:srgbClr val="6B9EDB"/>
    <a:srgbClr val="E6DB04"/>
    <a:srgbClr val="E1C705"/>
    <a:srgbClr val="83A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10" autoAdjust="0"/>
    <p:restoredTop sz="94660"/>
  </p:normalViewPr>
  <p:slideViewPr>
    <p:cSldViewPr snapToObjects="1">
      <p:cViewPr varScale="1">
        <p:scale>
          <a:sx n="94" d="100"/>
          <a:sy n="94" d="100"/>
        </p:scale>
        <p:origin x="109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-74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979757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1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626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1"/>
          <a:lstStyle>
            <a:lvl1pPr algn="l">
              <a:defRPr sz="1200"/>
            </a:lvl1pPr>
          </a:lstStyle>
          <a:p>
            <a:fld id="{31B1EE79-D3E7-418D-A981-742EAA104BE2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1" anchor="ctr"/>
          <a:lstStyle/>
          <a:p>
            <a:endParaRPr lang="ar-A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979757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1" anchor="b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626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1" anchor="b"/>
          <a:lstStyle>
            <a:lvl1pPr algn="l">
              <a:defRPr sz="1200"/>
            </a:lvl1pPr>
          </a:lstStyle>
          <a:p>
            <a:fld id="{E356DB84-D441-421D-AFF3-8850BAA408C9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822865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302154-D822-41F2-ADF8-55225124C9AD}" type="datetime1">
              <a:rPr lang="en-GB" smtClean="0"/>
              <a:pPr>
                <a:defRPr/>
              </a:pPr>
              <a:t>23/03/2017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BEB42A-285B-45AA-9E86-679B1B345CEC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321045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CB1A02-C828-4115-B19A-2E0A82671ADF}" type="datetime1">
              <a:rPr lang="en-GB" smtClean="0"/>
              <a:pPr>
                <a:defRPr/>
              </a:pPr>
              <a:t>23/03/2017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DB2BA-D1D0-42A6-BBF7-828B364EB343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62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DA18AC-6061-49F6-8668-A9C35623DDFE}" type="datetime1">
              <a:rPr lang="en-GB" smtClean="0"/>
              <a:pPr>
                <a:defRPr/>
              </a:pPr>
              <a:t>23/03/2017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DCEA66-B63B-43C7-9966-DB358E6EA407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213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303940-E059-4818-ADBE-4A137DDF7197}" type="datetime1">
              <a:rPr lang="en-GB" smtClean="0"/>
              <a:pPr>
                <a:defRPr/>
              </a:pPr>
              <a:t>23/03/2017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0A102-9307-4414-9DDD-9464349501A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509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064C4D-B725-4620-B711-5CF413F8EE87}" type="datetime1">
              <a:rPr lang="en-GB" smtClean="0"/>
              <a:pPr>
                <a:defRPr/>
              </a:pPr>
              <a:t>23/03/2017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AE6803-77B9-4A5C-8CF8-A36501D20A70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00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963BB8-5AD1-4051-8BD0-CDBCBB891F18}" type="datetime1">
              <a:rPr lang="en-GB" smtClean="0"/>
              <a:pPr>
                <a:defRPr/>
              </a:pPr>
              <a:t>23/03/2017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F7BA89-C09A-4D66-9B21-6738547757A2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57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F48F4-40D0-4048-8CE6-054D11AA071F}" type="datetime1">
              <a:rPr lang="en-GB" smtClean="0"/>
              <a:pPr>
                <a:defRPr/>
              </a:pPr>
              <a:t>23/03/2017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5F5F98-F53C-48AD-977C-F5874E12423D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91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5EBF91-3951-42E8-9476-D03D37169119}" type="datetime1">
              <a:rPr lang="en-GB" smtClean="0"/>
              <a:pPr>
                <a:defRPr/>
              </a:pPr>
              <a:t>23/03/2017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DE2C1E-641C-4219-9FFD-1D36884E036B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52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70A047-AD96-49B8-A171-019ACFFB9BE3}" type="datetime1">
              <a:rPr lang="en-GB" smtClean="0"/>
              <a:pPr>
                <a:defRPr/>
              </a:pPr>
              <a:t>23/03/2017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484565-5DDB-4C03-84AC-300E85AAC5C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73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2EC728-AE4C-48B0-9699-FA6A0BB21D7E}" type="datetime1">
              <a:rPr lang="en-GB" smtClean="0"/>
              <a:pPr>
                <a:defRPr/>
              </a:pPr>
              <a:t>23/03/2017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 Ryan Lemand</a:t>
            </a:r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0203B-DF9D-49CF-960F-F7CA19869217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760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12"/>
          <p:cNvSpPr/>
          <p:nvPr userDrawn="1"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2" name="Freeform 13"/>
          <p:cNvSpPr/>
          <p:nvPr userDrawn="1"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pic>
        <p:nvPicPr>
          <p:cNvPr id="23" name="Picture 2" descr="C:\Users\sca146\Desktop\New SCA Logo - Excel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30"/>
          <a:stretch/>
        </p:blipFill>
        <p:spPr bwMode="auto">
          <a:xfrm>
            <a:off x="7790261" y="234918"/>
            <a:ext cx="853494" cy="10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sca146\Desktop\New SCA Logo - Excel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78"/>
          <a:stretch/>
        </p:blipFill>
        <p:spPr bwMode="auto">
          <a:xfrm>
            <a:off x="539552" y="234918"/>
            <a:ext cx="3895308" cy="10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3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0"/>
          <a:stretch/>
        </p:blipFill>
        <p:spPr bwMode="auto">
          <a:xfrm>
            <a:off x="1" y="1412777"/>
            <a:ext cx="9143999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Slide Number Placeholder 6"/>
          <p:cNvSpPr txBox="1">
            <a:spLocks/>
          </p:cNvSpPr>
          <p:nvPr userDrawn="1"/>
        </p:nvSpPr>
        <p:spPr>
          <a:xfrm>
            <a:off x="-36512" y="6232227"/>
            <a:ext cx="506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6E484565-5DDB-4C03-84AC-300E85AAC5CF}" type="slidenum">
              <a:rPr lang="ar-SA" sz="1600" b="1" smtClean="0">
                <a:solidFill>
                  <a:schemeClr val="bg2">
                    <a:lumMod val="50000"/>
                  </a:schemeClr>
                </a:solidFill>
              </a:rPr>
              <a:pPr>
                <a:defRPr/>
              </a:pPr>
              <a:t>‹#›</a:t>
            </a:fld>
            <a:endParaRPr lang="en-US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-36512" y="1412776"/>
            <a:ext cx="9180512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187624" y="6186790"/>
            <a:ext cx="72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AE" sz="14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قصة نجاح تطبيق مشروع الإفصاح الإلكتروني </a:t>
            </a:r>
            <a:r>
              <a:rPr lang="en-GB" sz="14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XBRL</a:t>
            </a:r>
            <a:r>
              <a:rPr lang="ar-AE" sz="14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 في دولة الإمارات العربية المتحدة</a:t>
            </a:r>
          </a:p>
        </p:txBody>
      </p:sp>
    </p:spTree>
    <p:extLst>
      <p:ext uri="{BB962C8B-B14F-4D97-AF65-F5344CB8AC3E}">
        <p14:creationId xmlns:p14="http://schemas.microsoft.com/office/powerpoint/2010/main" val="2743277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pic>
        <p:nvPicPr>
          <p:cNvPr id="12" name="Picture 2" descr="C:\Users\sca146\Desktop\New SCA Logo - Excel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30"/>
          <a:stretch/>
        </p:blipFill>
        <p:spPr bwMode="auto">
          <a:xfrm>
            <a:off x="7790261" y="234918"/>
            <a:ext cx="853494" cy="10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sca146\Desktop\New SCA Logo - Excel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78"/>
          <a:stretch/>
        </p:blipFill>
        <p:spPr bwMode="auto">
          <a:xfrm>
            <a:off x="539552" y="234918"/>
            <a:ext cx="3895308" cy="10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3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0"/>
          <a:stretch/>
        </p:blipFill>
        <p:spPr bwMode="auto">
          <a:xfrm>
            <a:off x="1" y="1412777"/>
            <a:ext cx="9143999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9" descr="fed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7" y="5761955"/>
            <a:ext cx="2638425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2915816" y="616530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79662F"/>
                </a:solidFill>
              </a:rPr>
              <a:t>www.sca.gov.ae</a:t>
            </a:r>
            <a:endParaRPr lang="en-US" b="1" dirty="0">
              <a:solidFill>
                <a:srgbClr val="79662F"/>
              </a:solidFill>
            </a:endParaRP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-36512" y="1412776"/>
            <a:ext cx="9180512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773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2"/>
          <p:cNvSpPr/>
          <p:nvPr userDrawn="1"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9" name="Freeform 13"/>
          <p:cNvSpPr/>
          <p:nvPr userDrawn="1"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pic>
        <p:nvPicPr>
          <p:cNvPr id="12" name="Picture 2" descr="C:\Users\sca146\Desktop\New SCA Logo - Excel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30"/>
          <a:stretch/>
        </p:blipFill>
        <p:spPr bwMode="auto">
          <a:xfrm>
            <a:off x="7790261" y="234918"/>
            <a:ext cx="853494" cy="10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sca146\Desktop\New SCA Logo - Excel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78"/>
          <a:stretch/>
        </p:blipFill>
        <p:spPr bwMode="auto">
          <a:xfrm>
            <a:off x="539552" y="234918"/>
            <a:ext cx="3895308" cy="10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3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0"/>
          <a:stretch/>
        </p:blipFill>
        <p:spPr bwMode="auto">
          <a:xfrm>
            <a:off x="1" y="1412777"/>
            <a:ext cx="9143999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-36512" y="6232227"/>
            <a:ext cx="506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6E484565-5DDB-4C03-84AC-300E85AAC5CF}" type="slidenum">
              <a:rPr lang="ar-SA" sz="1600" b="1" smtClean="0">
                <a:solidFill>
                  <a:schemeClr val="bg2">
                    <a:lumMod val="50000"/>
                  </a:schemeClr>
                </a:solidFill>
              </a:rPr>
              <a:pPr>
                <a:defRPr/>
              </a:pPr>
              <a:t>‹#›</a:t>
            </a:fld>
            <a:endParaRPr lang="en-US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-36512" y="1412776"/>
            <a:ext cx="9180512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 userDrawn="1"/>
        </p:nvSpPr>
        <p:spPr>
          <a:xfrm>
            <a:off x="1187624" y="6186790"/>
            <a:ext cx="72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AE" sz="14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قصة نجاح تطبيق مشروع الإفصاح الإلكتروني </a:t>
            </a:r>
            <a:r>
              <a:rPr lang="en-GB" sz="14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XBRL</a:t>
            </a:r>
            <a:r>
              <a:rPr lang="ar-AE" sz="14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 في دولة الإمارات العربية المتحدة</a:t>
            </a:r>
          </a:p>
        </p:txBody>
      </p:sp>
    </p:spTree>
    <p:extLst>
      <p:ext uri="{BB962C8B-B14F-4D97-AF65-F5344CB8AC3E}">
        <p14:creationId xmlns:p14="http://schemas.microsoft.com/office/powerpoint/2010/main" val="3192395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C90EE-4D3E-460B-AB77-97AFF37ADDEC}" type="datetimeFigureOut">
              <a:rPr lang="ar-AE" smtClean="0"/>
              <a:pPr/>
              <a:t>25/06/1438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6B5AD-5C6C-4307-ADD8-1581E84FBB86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85914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48880"/>
            <a:ext cx="9144000" cy="180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327804" y="2492896"/>
            <a:ext cx="6624736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AE" sz="3200" b="1" dirty="0" smtClean="0">
                <a:solidFill>
                  <a:srgbClr val="79662F"/>
                </a:solidFill>
                <a:cs typeface="Arial" pitchFamily="34" charset="0"/>
              </a:rPr>
              <a:t>قصة نجاح</a:t>
            </a:r>
          </a:p>
          <a:p>
            <a:pPr algn="ctr" rtl="1">
              <a:defRPr/>
            </a:pPr>
            <a:r>
              <a:rPr lang="ar-AE" sz="3200" b="1" dirty="0">
                <a:solidFill>
                  <a:srgbClr val="79662F"/>
                </a:solidFill>
                <a:cs typeface="Arial" pitchFamily="34" charset="0"/>
              </a:rPr>
              <a:t>تطبيق مشروع الإفصاح الإلكتروني</a:t>
            </a:r>
            <a:r>
              <a:rPr lang="ar-AE" sz="3200" b="1" dirty="0" smtClean="0">
                <a:solidFill>
                  <a:srgbClr val="79662F"/>
                </a:solidFill>
                <a:cs typeface="Arial" pitchFamily="34" charset="0"/>
              </a:rPr>
              <a:t> </a:t>
            </a:r>
            <a:r>
              <a:rPr lang="en-GB" sz="3200" b="1" dirty="0">
                <a:solidFill>
                  <a:srgbClr val="79662F"/>
                </a:solidFill>
                <a:cs typeface="Arial" pitchFamily="34" charset="0"/>
              </a:rPr>
              <a:t>XBRL</a:t>
            </a:r>
            <a:r>
              <a:rPr lang="ar-AE" sz="3200" b="1" dirty="0">
                <a:solidFill>
                  <a:srgbClr val="79662F"/>
                </a:solidFill>
                <a:cs typeface="Arial" pitchFamily="34" charset="0"/>
              </a:rPr>
              <a:t> </a:t>
            </a:r>
          </a:p>
          <a:p>
            <a:pPr algn="ctr" rtl="1">
              <a:defRPr/>
            </a:pPr>
            <a:r>
              <a:rPr lang="ar-AE" sz="3200" b="1" dirty="0">
                <a:solidFill>
                  <a:srgbClr val="79662F"/>
                </a:solidFill>
                <a:cs typeface="Arial" pitchFamily="34" charset="0"/>
              </a:rPr>
              <a:t>في دولة الإمارات العربية المتحدة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7076" y="4644425"/>
            <a:ext cx="182774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b="1" dirty="0" smtClean="0"/>
              <a:t>محمد </a:t>
            </a:r>
            <a:r>
              <a:rPr lang="ar-AE" b="1" dirty="0" smtClean="0"/>
              <a:t>خليفة </a:t>
            </a:r>
            <a:r>
              <a:rPr lang="ar-AE" b="1" dirty="0" smtClean="0"/>
              <a:t>الحضري </a:t>
            </a:r>
            <a:endParaRPr lang="ar-AE" b="1" dirty="0" smtClean="0"/>
          </a:p>
          <a:p>
            <a:pPr algn="ctr"/>
            <a:r>
              <a:rPr lang="ar-AE" sz="1600" dirty="0" smtClean="0"/>
              <a:t>نائب الرئيس التنفيذي </a:t>
            </a:r>
            <a:endParaRPr lang="en-US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 Diagonal Corner Rectangle 22"/>
          <p:cNvSpPr/>
          <p:nvPr/>
        </p:nvSpPr>
        <p:spPr>
          <a:xfrm>
            <a:off x="589481" y="1628800"/>
            <a:ext cx="8028896" cy="648071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>
                <a:solidFill>
                  <a:schemeClr val="bg1"/>
                </a:solidFill>
              </a:rPr>
              <a:t> مراحل التنفيذ الأساسية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ar-AE" sz="2400" b="1" dirty="0">
                <a:solidFill>
                  <a:schemeClr val="bg1"/>
                </a:solidFill>
              </a:rPr>
              <a:t>لتطبيق نظام الإفصاح الإلكتروني</a:t>
            </a:r>
          </a:p>
        </p:txBody>
      </p:sp>
      <p:sp>
        <p:nvSpPr>
          <p:cNvPr id="26" name="Down Arrow 25"/>
          <p:cNvSpPr/>
          <p:nvPr/>
        </p:nvSpPr>
        <p:spPr>
          <a:xfrm rot="5400000">
            <a:off x="6607935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التعلم والتخطيط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Down Arrow 43"/>
          <p:cNvSpPr/>
          <p:nvPr/>
        </p:nvSpPr>
        <p:spPr>
          <a:xfrm rot="5400000">
            <a:off x="5592170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بناء الشراكات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Down Arrow 44"/>
          <p:cNvSpPr/>
          <p:nvPr/>
        </p:nvSpPr>
        <p:spPr>
          <a:xfrm rot="5400000">
            <a:off x="4570098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تشكيل الفريق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Down Arrow 45"/>
          <p:cNvSpPr/>
          <p:nvPr/>
        </p:nvSpPr>
        <p:spPr>
          <a:xfrm rot="5400000">
            <a:off x="3517884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تطبيق المرحلة التجريبية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Down Arrow 46"/>
          <p:cNvSpPr/>
          <p:nvPr/>
        </p:nvSpPr>
        <p:spPr>
          <a:xfrm rot="5400000">
            <a:off x="2507674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تعميم التجربة 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Down Arrow 47"/>
          <p:cNvSpPr/>
          <p:nvPr/>
        </p:nvSpPr>
        <p:spPr>
          <a:xfrm rot="5400000">
            <a:off x="1497466" y="3160650"/>
            <a:ext cx="924644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التطبيق الكامل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70482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60407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501042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400120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2990998" y="2996947"/>
            <a:ext cx="396704" cy="354251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tx1"/>
                </a:solidFill>
              </a:rPr>
              <a:t>5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1980790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866006" y="2564904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ar-AE" sz="1400" b="1" dirty="0">
                <a:solidFill>
                  <a:schemeClr val="bg2">
                    <a:lumMod val="25000"/>
                  </a:schemeClr>
                </a:solidFill>
              </a:rPr>
              <a:t>2012</a:t>
            </a:r>
            <a:endParaRPr lang="en-US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888034" y="2583913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ar-AE" dirty="0"/>
              <a:t>2016</a:t>
            </a:r>
            <a:endParaRPr lang="en-US" dirty="0"/>
          </a:p>
        </p:txBody>
      </p:sp>
      <p:cxnSp>
        <p:nvCxnSpPr>
          <p:cNvPr id="57" name="Straight Connector 56"/>
          <p:cNvCxnSpPr>
            <a:stCxn id="55" idx="1"/>
            <a:endCxn id="56" idx="3"/>
          </p:cNvCxnSpPr>
          <p:nvPr/>
        </p:nvCxnSpPr>
        <p:spPr>
          <a:xfrm flipH="1">
            <a:off x="2470245" y="2718793"/>
            <a:ext cx="4395761" cy="1900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7236322" y="2869692"/>
            <a:ext cx="1" cy="146637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56" idx="2"/>
          </p:cNvCxnSpPr>
          <p:nvPr/>
        </p:nvCxnSpPr>
        <p:spPr>
          <a:xfrm>
            <a:off x="2179140" y="2891690"/>
            <a:ext cx="2" cy="12463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15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 Diagonal Corner Rectangle 22"/>
          <p:cNvSpPr/>
          <p:nvPr/>
        </p:nvSpPr>
        <p:spPr>
          <a:xfrm>
            <a:off x="589481" y="1628800"/>
            <a:ext cx="8028896" cy="648071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>
                <a:solidFill>
                  <a:schemeClr val="bg1"/>
                </a:solidFill>
              </a:rPr>
              <a:t> مراحل التنفيذ الأساسية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ar-AE" sz="2400" b="1" dirty="0">
                <a:solidFill>
                  <a:schemeClr val="bg1"/>
                </a:solidFill>
              </a:rPr>
              <a:t>لتطبيق نظام الإفصاح الإلكتروني</a:t>
            </a:r>
          </a:p>
        </p:txBody>
      </p:sp>
      <p:sp>
        <p:nvSpPr>
          <p:cNvPr id="26" name="Down Arrow 25"/>
          <p:cNvSpPr/>
          <p:nvPr/>
        </p:nvSpPr>
        <p:spPr>
          <a:xfrm rot="5400000">
            <a:off x="6607935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التعلم والتخطيط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Down Arrow 43"/>
          <p:cNvSpPr/>
          <p:nvPr/>
        </p:nvSpPr>
        <p:spPr>
          <a:xfrm rot="5400000">
            <a:off x="5592170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بناء الشراكات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Down Arrow 44"/>
          <p:cNvSpPr/>
          <p:nvPr/>
        </p:nvSpPr>
        <p:spPr>
          <a:xfrm rot="5400000">
            <a:off x="4570098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تشكيل الفريق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Down Arrow 45"/>
          <p:cNvSpPr/>
          <p:nvPr/>
        </p:nvSpPr>
        <p:spPr>
          <a:xfrm rot="5400000">
            <a:off x="3517884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تطبيق المرحلة التجريبية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Down Arrow 46"/>
          <p:cNvSpPr/>
          <p:nvPr/>
        </p:nvSpPr>
        <p:spPr>
          <a:xfrm rot="5400000">
            <a:off x="2507673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تعميم التجربة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Down Arrow 47"/>
          <p:cNvSpPr/>
          <p:nvPr/>
        </p:nvSpPr>
        <p:spPr>
          <a:xfrm rot="5400000">
            <a:off x="1497465" y="3160650"/>
            <a:ext cx="924644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التطبيق الكامل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70482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60407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501042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400120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299099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1980790" y="2996947"/>
            <a:ext cx="396704" cy="354251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tx1"/>
                </a:solidFill>
              </a:rPr>
              <a:t>6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866006" y="2564904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ar-AE" sz="1400" b="1" dirty="0">
                <a:solidFill>
                  <a:schemeClr val="bg2">
                    <a:lumMod val="25000"/>
                  </a:schemeClr>
                </a:solidFill>
              </a:rPr>
              <a:t>2012</a:t>
            </a:r>
            <a:endParaRPr lang="en-US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888033" y="2583913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ar-AE" dirty="0"/>
              <a:t>2016</a:t>
            </a:r>
            <a:endParaRPr lang="en-US" dirty="0"/>
          </a:p>
        </p:txBody>
      </p:sp>
      <p:cxnSp>
        <p:nvCxnSpPr>
          <p:cNvPr id="57" name="Straight Connector 56"/>
          <p:cNvCxnSpPr>
            <a:stCxn id="55" idx="1"/>
            <a:endCxn id="56" idx="3"/>
          </p:cNvCxnSpPr>
          <p:nvPr/>
        </p:nvCxnSpPr>
        <p:spPr>
          <a:xfrm flipH="1">
            <a:off x="2470245" y="2718793"/>
            <a:ext cx="4395761" cy="1900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7236322" y="2869692"/>
            <a:ext cx="1" cy="146637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56" idx="2"/>
          </p:cNvCxnSpPr>
          <p:nvPr/>
        </p:nvCxnSpPr>
        <p:spPr>
          <a:xfrm>
            <a:off x="2179140" y="2891690"/>
            <a:ext cx="2" cy="12463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3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2497314"/>
            <a:ext cx="8712968" cy="3739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AE" sz="1600" b="1" dirty="0" smtClean="0"/>
              <a:t>أول دولة عربية تحصل على صلاحيات الـ </a:t>
            </a:r>
            <a:r>
              <a:rPr lang="en-GB" sz="1600" b="1" dirty="0" smtClean="0"/>
              <a:t>XBRL</a:t>
            </a:r>
            <a:r>
              <a:rPr lang="ar-AE" sz="1600" b="1" dirty="0"/>
              <a:t>.</a:t>
            </a:r>
            <a:endParaRPr lang="en-US" sz="1600" b="1" dirty="0" smtClean="0"/>
          </a:p>
          <a:p>
            <a:pPr marL="914400" lvl="1" indent="-4572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AE" sz="1600" b="1" dirty="0" smtClean="0"/>
              <a:t>أول دولة في الشرق الأوسط تطبق نظام الإفصاح الإلكتروني وأول دولة في العالم يتم فيها تعريب الـ </a:t>
            </a:r>
            <a:r>
              <a:rPr lang="en-GB" sz="1600" b="1" dirty="0" smtClean="0"/>
              <a:t>XBRL</a:t>
            </a:r>
            <a:r>
              <a:rPr lang="ar-AE" sz="1600" b="1" dirty="0" smtClean="0"/>
              <a:t> </a:t>
            </a:r>
          </a:p>
          <a:p>
            <a:pPr marL="914400" lvl="1" indent="-4572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AE" sz="1600" b="1" dirty="0" smtClean="0"/>
              <a:t>أول دولة يتم فيها تطبيق الـ </a:t>
            </a:r>
            <a:r>
              <a:rPr lang="en-GB" sz="1600" b="1" dirty="0" smtClean="0"/>
              <a:t>XBRL</a:t>
            </a:r>
            <a:r>
              <a:rPr lang="ar-AE" sz="1600" b="1" dirty="0" smtClean="0"/>
              <a:t> على الشركات المدرجة التي تتبع المعايير المحاسبية الإسلامية</a:t>
            </a:r>
            <a:r>
              <a:rPr lang="en-US" sz="1600" b="1" dirty="0" smtClean="0"/>
              <a:t>.</a:t>
            </a:r>
          </a:p>
          <a:p>
            <a:pPr marL="914400" lvl="1" indent="-4572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AE" sz="1600" b="1" dirty="0" smtClean="0"/>
              <a:t>أول دولة في العالم تقوم باستخدام تصنيفات الـ </a:t>
            </a:r>
            <a:r>
              <a:rPr lang="en-US" sz="1600" b="1" dirty="0" smtClean="0"/>
              <a:t> 2011 </a:t>
            </a:r>
            <a:r>
              <a:rPr lang="en-GB" sz="1600" b="1" dirty="0" smtClean="0"/>
              <a:t>IFRS</a:t>
            </a:r>
            <a:r>
              <a:rPr lang="ar-AE" sz="1600" b="1" dirty="0" smtClean="0"/>
              <a:t> في نظام الـ </a:t>
            </a:r>
            <a:r>
              <a:rPr lang="en-GB" sz="1600" b="1" dirty="0" smtClean="0"/>
              <a:t>XBRL</a:t>
            </a:r>
            <a:r>
              <a:rPr lang="ar-AE" sz="1600" b="1" dirty="0" smtClean="0"/>
              <a:t>.</a:t>
            </a:r>
            <a:endParaRPr lang="en-US" sz="1600" b="1" dirty="0" smtClean="0"/>
          </a:p>
          <a:p>
            <a:pPr marL="914400" lvl="1" indent="-4572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ar-AE" sz="1600" b="1" dirty="0" smtClean="0"/>
              <a:t>من الدول القليلة التي تم اعتماد تصنيفات البيانات </a:t>
            </a:r>
            <a:r>
              <a:rPr lang="en-GB" sz="1600" b="1" dirty="0">
                <a:cs typeface="Arial" pitchFamily="34" charset="0"/>
              </a:rPr>
              <a:t>(Taxonomy)</a:t>
            </a:r>
            <a:r>
              <a:rPr lang="ar-AE" sz="1600" b="1" dirty="0" smtClean="0"/>
              <a:t> والتي تم </a:t>
            </a:r>
            <a:r>
              <a:rPr lang="ar-AE" sz="1600" b="1" dirty="0"/>
              <a:t>تطويرها في الإمارات </a:t>
            </a:r>
            <a:r>
              <a:rPr lang="ar-AE" sz="1600" b="1" dirty="0" smtClean="0"/>
              <a:t>بعد </a:t>
            </a:r>
            <a:r>
              <a:rPr lang="ar-AE" sz="1600" b="1" dirty="0"/>
              <a:t>اختبارات منظمة الـ </a:t>
            </a:r>
            <a:r>
              <a:rPr lang="en-GB" sz="1600" b="1" dirty="0"/>
              <a:t>IFRS</a:t>
            </a:r>
            <a:r>
              <a:rPr lang="ar-AE" sz="1600" b="1" dirty="0"/>
              <a:t> وتم الموافقة عليها </a:t>
            </a:r>
            <a:r>
              <a:rPr lang="ar-AE" sz="1600" b="1" dirty="0" smtClean="0">
                <a:cs typeface="Arial" pitchFamily="34" charset="0"/>
              </a:rPr>
              <a:t>دون تعديلات جوهرية</a:t>
            </a:r>
          </a:p>
          <a:p>
            <a:pPr marL="914400" lvl="1" indent="-4572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ar-AE" sz="1600" b="1" dirty="0" smtClean="0"/>
              <a:t>أول </a:t>
            </a:r>
            <a:r>
              <a:rPr lang="ar-AE" sz="1600" b="1" dirty="0"/>
              <a:t>دولة على مستوى الشرق الأوسط تستضيف مؤتمر ال</a:t>
            </a:r>
            <a:r>
              <a:rPr lang="en-GB" sz="1600" b="1" dirty="0"/>
              <a:t>XBRL </a:t>
            </a:r>
            <a:r>
              <a:rPr lang="ar-AE" sz="1600" b="1" dirty="0"/>
              <a:t>العالمي وذلك في مارس 2012</a:t>
            </a:r>
            <a:r>
              <a:rPr lang="en-US" sz="1600" b="1" dirty="0" smtClean="0"/>
              <a:t>.</a:t>
            </a:r>
            <a:endParaRPr lang="ar-AE" sz="1600" b="1" dirty="0" smtClean="0"/>
          </a:p>
          <a:p>
            <a:pPr marL="914400" lvl="1" indent="-4572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ar-AE" sz="1600" b="1" dirty="0" smtClean="0"/>
              <a:t>ساهم تطبيق النظام في دعم رفع ترتيب الدولة في مؤشر التنافسية العالمية « حماية حقوق المستثمرين» في محوري </a:t>
            </a:r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ar-AE" sz="1600" b="1" dirty="0"/>
              <a:t> </a:t>
            </a:r>
            <a:r>
              <a:rPr lang="ar-AE" sz="1600" b="1" dirty="0" smtClean="0"/>
              <a:t>         الشفافية ونطاق الإفصاح</a:t>
            </a:r>
            <a:endParaRPr lang="ar-AE" sz="1600" b="1" dirty="0"/>
          </a:p>
          <a:p>
            <a:pPr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ar-AE" sz="1600" b="1" dirty="0"/>
          </a:p>
        </p:txBody>
      </p:sp>
      <p:sp>
        <p:nvSpPr>
          <p:cNvPr id="6" name="Round Diagonal Corner Rectangle 5"/>
          <p:cNvSpPr/>
          <p:nvPr/>
        </p:nvSpPr>
        <p:spPr>
          <a:xfrm>
            <a:off x="589454" y="1628799"/>
            <a:ext cx="8028896" cy="648073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 smtClean="0">
                <a:solidFill>
                  <a:schemeClr val="bg1"/>
                </a:solidFill>
              </a:rPr>
              <a:t>أثر </a:t>
            </a:r>
            <a:r>
              <a:rPr lang="ar-AE" sz="2400" b="1" dirty="0">
                <a:solidFill>
                  <a:schemeClr val="bg1"/>
                </a:solidFill>
              </a:rPr>
              <a:t>تطبيق نظام الإفصاح </a:t>
            </a:r>
            <a:r>
              <a:rPr lang="ar-AE" sz="2400" b="1" dirty="0" smtClean="0">
                <a:solidFill>
                  <a:schemeClr val="bg1"/>
                </a:solidFill>
              </a:rPr>
              <a:t>الإلكتروني </a:t>
            </a:r>
            <a:r>
              <a:rPr lang="ar-AE" sz="2400" b="1" dirty="0"/>
              <a:t>على </a:t>
            </a:r>
            <a:r>
              <a:rPr lang="ar-AE" sz="2400" b="1" dirty="0" smtClean="0"/>
              <a:t>مستوى</a:t>
            </a:r>
          </a:p>
          <a:p>
            <a:pPr algn="ctr" rtl="1"/>
            <a:r>
              <a:rPr lang="ar-AE" sz="2400" b="1" dirty="0" smtClean="0"/>
              <a:t> </a:t>
            </a:r>
            <a:r>
              <a:rPr lang="ar-AE" sz="2400" b="1" dirty="0"/>
              <a:t>دولة الإمارات العربية المتحدة </a:t>
            </a:r>
            <a:endParaRPr lang="ar-A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95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0" y="2636912"/>
            <a:ext cx="8820472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r" defTabSz="914400" rtl="1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r" defTabSz="914400" rtl="1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r" defTabSz="914400" rtl="1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r" defTabSz="914400" rtl="1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defTabSz="914400" rtl="1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r" defTabSz="914400" rtl="1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r" defTabSz="914400" rtl="1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ar-A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توسعة نطاق الـ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</a:rPr>
              <a:t>XBRL </a:t>
            </a:r>
            <a:r>
              <a:rPr kumimoji="0" lang="ar-A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بحيث يشتمل على جميع تقارير النشاطات والخدمات المالية وصناديق </a:t>
            </a:r>
            <a:r>
              <a:rPr kumimoji="0" lang="ar-A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الإستثمار</a:t>
            </a:r>
            <a:r>
              <a:rPr kumimoji="0" lang="ar-A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المرخصة من الهيئة .</a:t>
            </a:r>
          </a:p>
          <a:p>
            <a:pPr marL="342900" marR="0" lvl="0" indent="-2286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ar-A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الاعتماد الكامل على النظام لأغراض تحليلية ورقابية وإحصائية.</a:t>
            </a:r>
          </a:p>
          <a:p>
            <a:pPr marL="342900" marR="0" lvl="0" indent="-228600" algn="r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ar-A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تعزيز التفتيش المكتبي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</a:rPr>
              <a:t>Off site inspection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589454" y="1628799"/>
            <a:ext cx="8028896" cy="648073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>
                <a:solidFill>
                  <a:schemeClr val="bg1"/>
                </a:solidFill>
              </a:rPr>
              <a:t>التصور المستقبلي</a:t>
            </a:r>
          </a:p>
        </p:txBody>
      </p:sp>
    </p:spTree>
    <p:extLst>
      <p:ext uri="{BB962C8B-B14F-4D97-AF65-F5344CB8AC3E}">
        <p14:creationId xmlns:p14="http://schemas.microsoft.com/office/powerpoint/2010/main" val="394839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3313664"/>
            <a:ext cx="43252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4000" b="1" dirty="0" smtClean="0"/>
              <a:t>شـــــكراً لحسن استماعكم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61332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6084168" y="3071900"/>
            <a:ext cx="2520280" cy="1011425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solidFill>
                  <a:srgbClr val="2F2B20"/>
                </a:solidFill>
              </a:rPr>
              <a:t>قيادة التطور في صناعة الخدمات المالية </a:t>
            </a:r>
            <a:endParaRPr lang="en-US" dirty="0"/>
          </a:p>
        </p:txBody>
      </p:sp>
      <p:sp>
        <p:nvSpPr>
          <p:cNvPr id="8" name="Round Diagonal Corner Rectangle 7"/>
          <p:cNvSpPr/>
          <p:nvPr/>
        </p:nvSpPr>
        <p:spPr>
          <a:xfrm>
            <a:off x="3347864" y="3074862"/>
            <a:ext cx="2520280" cy="1008111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rgbClr val="2F2B20"/>
                </a:solidFill>
              </a:rPr>
              <a:t>تعزيز عملية صنع القرار واتخاذ القرارات الاستراتيجية </a:t>
            </a:r>
            <a:endParaRPr lang="en-US" dirty="0"/>
          </a:p>
        </p:txBody>
      </p:sp>
      <p:sp>
        <p:nvSpPr>
          <p:cNvPr id="11" name="Round Diagonal Corner Rectangle 10"/>
          <p:cNvSpPr/>
          <p:nvPr/>
        </p:nvSpPr>
        <p:spPr>
          <a:xfrm>
            <a:off x="634380" y="3088192"/>
            <a:ext cx="2520280" cy="1008111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solidFill>
                  <a:srgbClr val="2F2B20"/>
                </a:solidFill>
              </a:rPr>
              <a:t>تحسين </a:t>
            </a:r>
            <a:r>
              <a:rPr lang="ar-AE" dirty="0" smtClean="0">
                <a:solidFill>
                  <a:srgbClr val="2F2B20"/>
                </a:solidFill>
              </a:rPr>
              <a:t>كفاءة عمليات وإجراءات ادارة التقارير المالية </a:t>
            </a:r>
            <a:endParaRPr lang="en-US" dirty="0"/>
          </a:p>
        </p:txBody>
      </p:sp>
      <p:sp>
        <p:nvSpPr>
          <p:cNvPr id="15" name="Round Diagonal Corner Rectangle 14"/>
          <p:cNvSpPr/>
          <p:nvPr/>
        </p:nvSpPr>
        <p:spPr>
          <a:xfrm>
            <a:off x="4644008" y="4228912"/>
            <a:ext cx="2528127" cy="1000288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>
                <a:solidFill>
                  <a:srgbClr val="2F2B20"/>
                </a:solidFill>
              </a:rPr>
              <a:t>المرونة وتعزيز ثقافة </a:t>
            </a:r>
            <a:endParaRPr lang="en-US" dirty="0" smtClean="0">
              <a:solidFill>
                <a:srgbClr val="2F2B20"/>
              </a:solidFill>
            </a:endParaRPr>
          </a:p>
          <a:p>
            <a:pPr algn="ctr"/>
            <a:r>
              <a:rPr lang="ar-AE" dirty="0" smtClean="0">
                <a:solidFill>
                  <a:srgbClr val="2F2B20"/>
                </a:solidFill>
              </a:rPr>
              <a:t>وبيئة العمل</a:t>
            </a:r>
            <a:endParaRPr lang="en-US" dirty="0"/>
          </a:p>
        </p:txBody>
      </p:sp>
      <p:sp>
        <p:nvSpPr>
          <p:cNvPr id="17" name="Round Diagonal Corner Rectangle 16"/>
          <p:cNvSpPr/>
          <p:nvPr/>
        </p:nvSpPr>
        <p:spPr>
          <a:xfrm>
            <a:off x="1894519" y="4224028"/>
            <a:ext cx="2528127" cy="1000288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solidFill>
                  <a:srgbClr val="2F2B20"/>
                </a:solidFill>
              </a:rPr>
              <a:t>فهم احتياجات </a:t>
            </a:r>
            <a:r>
              <a:rPr lang="ar-AE" dirty="0" smtClean="0">
                <a:solidFill>
                  <a:srgbClr val="2F2B20"/>
                </a:solidFill>
              </a:rPr>
              <a:t>المتعاملين وتلبيتها </a:t>
            </a:r>
            <a:endParaRPr lang="en-US" dirty="0"/>
          </a:p>
        </p:txBody>
      </p:sp>
      <p:sp>
        <p:nvSpPr>
          <p:cNvPr id="19" name="Round Diagonal Corner Rectangle 18"/>
          <p:cNvSpPr/>
          <p:nvPr/>
        </p:nvSpPr>
        <p:spPr>
          <a:xfrm>
            <a:off x="611560" y="2271647"/>
            <a:ext cx="8064896" cy="656237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800" b="1" dirty="0">
                <a:solidFill>
                  <a:schemeClr val="bg1"/>
                </a:solidFill>
              </a:rPr>
              <a:t>لماذا تبنت الهيئة مشروع تطبيق نظام الإفصاح الإلكتروني</a:t>
            </a:r>
          </a:p>
        </p:txBody>
      </p:sp>
    </p:spTree>
    <p:extLst>
      <p:ext uri="{BB962C8B-B14F-4D97-AF65-F5344CB8AC3E}">
        <p14:creationId xmlns:p14="http://schemas.microsoft.com/office/powerpoint/2010/main" val="394839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1" grpId="0" animBg="1"/>
      <p:bldP spid="15" grpId="0" animBg="1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622532" y="1988841"/>
            <a:ext cx="8064896" cy="648072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800" b="1" dirty="0">
                <a:solidFill>
                  <a:schemeClr val="bg1"/>
                </a:solidFill>
              </a:rPr>
              <a:t>قبل استخدام </a:t>
            </a:r>
            <a:r>
              <a:rPr lang="en-US" sz="2800" b="1" dirty="0">
                <a:solidFill>
                  <a:schemeClr val="bg1"/>
                </a:solidFill>
              </a:rPr>
              <a:t> - XBRL</a:t>
            </a:r>
            <a:r>
              <a:rPr lang="ar-AE" sz="2800" b="1" dirty="0">
                <a:solidFill>
                  <a:schemeClr val="bg1"/>
                </a:solidFill>
              </a:rPr>
              <a:t>الصعوبات والتحديات 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601316" y="4869161"/>
            <a:ext cx="8064896" cy="576064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>
                <a:solidFill>
                  <a:schemeClr val="bg1"/>
                </a:solidFill>
              </a:rPr>
              <a:t>بعد استخدام </a:t>
            </a:r>
            <a:r>
              <a:rPr lang="en-US" sz="2400" b="1" dirty="0">
                <a:solidFill>
                  <a:schemeClr val="bg1"/>
                </a:solidFill>
              </a:rPr>
              <a:t> - XBRL</a:t>
            </a:r>
            <a:r>
              <a:rPr lang="ar-AE" sz="2400" b="1" dirty="0">
                <a:solidFill>
                  <a:schemeClr val="bg1"/>
                </a:solidFill>
              </a:rPr>
              <a:t>المميزات والفوائد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3635896" y="3933056"/>
            <a:ext cx="2448272" cy="504056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bg2">
                    <a:lumMod val="25000"/>
                  </a:schemeClr>
                </a:solidFill>
              </a:rPr>
              <a:t>متوفرة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6300192" y="3933056"/>
            <a:ext cx="2358055" cy="504056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bg2">
                    <a:lumMod val="25000"/>
                  </a:schemeClr>
                </a:solidFill>
              </a:rPr>
              <a:t>موثوقة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683568" y="3933056"/>
            <a:ext cx="2520280" cy="504056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bg2">
                    <a:lumMod val="25000"/>
                  </a:schemeClr>
                </a:solidFill>
              </a:rPr>
              <a:t>قابلة للمقارنة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3569" y="3140968"/>
            <a:ext cx="7992887" cy="576064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ar-AE" dirty="0"/>
              <a:t>الحل المقترح للحصول على بيانات ومعلومات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93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830253" y="3400400"/>
            <a:ext cx="3453715" cy="2188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r" defTabSz="914400" rtl="1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r" defTabSz="914400" rtl="1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r" defTabSz="914400" rtl="1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r" defTabSz="914400" rtl="1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defTabSz="914400" rtl="1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r" defTabSz="914400" rtl="1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r" defTabSz="914400" rtl="1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ar-AE" sz="1600" dirty="0" smtClean="0">
                <a:latin typeface="Calibri"/>
                <a:cs typeface="Arial"/>
              </a:rPr>
              <a:t>تقارير</a:t>
            </a: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فصل الحسابات</a:t>
            </a:r>
          </a:p>
          <a:p>
            <a:pPr lvl="0" fontAlgn="auto">
              <a:spcAft>
                <a:spcPts val="0"/>
              </a:spcAft>
              <a:buClr>
                <a:schemeClr val="tx1"/>
              </a:buClr>
              <a:defRPr/>
            </a:pPr>
            <a:r>
              <a:rPr lang="ar-AE" sz="1600" dirty="0"/>
              <a:t>تقارير</a:t>
            </a: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الملاءة المالية</a:t>
            </a:r>
          </a:p>
          <a:p>
            <a:pPr lvl="0" fontAlgn="auto">
              <a:spcAft>
                <a:spcPts val="0"/>
              </a:spcAft>
              <a:buClr>
                <a:schemeClr val="tx1"/>
              </a:buClr>
              <a:defRPr/>
            </a:pPr>
            <a:r>
              <a:rPr lang="ar-AE" sz="1600" dirty="0"/>
              <a:t>تقارير</a:t>
            </a: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آجال الذمم (المدينة والدائنة)</a:t>
            </a:r>
          </a:p>
          <a:p>
            <a:pPr lvl="0" fontAlgn="auto">
              <a:spcAft>
                <a:spcPts val="0"/>
              </a:spcAft>
              <a:buClr>
                <a:schemeClr val="tx1"/>
              </a:buClr>
              <a:defRPr/>
            </a:pPr>
            <a:r>
              <a:rPr lang="ar-AE" sz="1600" dirty="0"/>
              <a:t>تقارير</a:t>
            </a: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البيانات المالية </a:t>
            </a:r>
          </a:p>
          <a:p>
            <a:pPr marL="342900" marR="0" lvl="0" indent="-2286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تقرير مدقق الحسابات وتقرير مجلس الإدارة</a:t>
            </a:r>
          </a:p>
          <a:p>
            <a:pPr marL="342900" marR="0" lvl="0" indent="-2286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تقارير الهامش</a:t>
            </a:r>
          </a:p>
          <a:p>
            <a:pPr marL="342900" marR="0" lvl="0" indent="-2286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ar-AE" sz="1600" dirty="0" smtClean="0">
                <a:latin typeface="Calibri"/>
                <a:cs typeface="Arial"/>
              </a:rPr>
              <a:t>تقارير</a:t>
            </a: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 تداولات موظفي شركات الوساطة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937378" y="3406501"/>
            <a:ext cx="3262058" cy="1606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r" defTabSz="914400" rtl="1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r" defTabSz="914400" rtl="1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r" defTabSz="914400" rtl="1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r" defTabSz="914400" rtl="1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defTabSz="914400" rtl="1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r" defTabSz="914400" rtl="1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r" defTabSz="914400" rtl="1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r" defTabSz="914400" rtl="1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الميزانية العمومية </a:t>
            </a:r>
          </a:p>
          <a:p>
            <a:pPr marL="342900" marR="0" lvl="0" indent="-228600" algn="r" defTabSz="914400" rtl="1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ar-AE" sz="1600" dirty="0" smtClean="0">
                <a:latin typeface="Calibri"/>
                <a:cs typeface="Arial"/>
              </a:rPr>
              <a:t>قائمة الدخل 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</a:pPr>
            <a:r>
              <a:rPr lang="ar-AE" sz="1600" dirty="0"/>
              <a:t>قائمة التدفقات </a:t>
            </a:r>
            <a:r>
              <a:rPr lang="ar-AE" sz="1600" dirty="0" smtClean="0"/>
              <a:t>النقدية </a:t>
            </a:r>
            <a:endParaRPr lang="ar-AE" sz="1600" dirty="0"/>
          </a:p>
          <a:p>
            <a:pPr marL="342900" marR="0" lvl="0" indent="-228600" algn="r" defTabSz="914400" rtl="1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قائمة التغيرات في حقوق المساهمين</a:t>
            </a:r>
            <a:r>
              <a:rPr kumimoji="0" lang="ar-AE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 </a:t>
            </a:r>
          </a:p>
          <a:p>
            <a:pPr marL="342900" marR="0" lvl="0" indent="-228600" algn="r" defTabSz="914400" rtl="1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ar-AE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إيضاحات</a:t>
            </a:r>
            <a:r>
              <a:rPr kumimoji="0" lang="ar-AE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  <a:cs typeface="Arial"/>
              </a:rPr>
              <a:t> حول البيانات المالية </a:t>
            </a:r>
            <a:endParaRPr kumimoji="0" lang="ar-AE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86237" y="1916832"/>
            <a:ext cx="7846203" cy="648072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rtl="1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ar-AE" sz="2400" dirty="0"/>
              <a:t>أنواع البيانات والتقارير المالية المطلوب الإفصاح عنها في دولة الإمارات</a:t>
            </a:r>
            <a:endParaRPr lang="en-US" sz="2400" dirty="0"/>
          </a:p>
        </p:txBody>
      </p:sp>
      <p:sp>
        <p:nvSpPr>
          <p:cNvPr id="11" name="Round Diagonal Corner Rectangle 10"/>
          <p:cNvSpPr/>
          <p:nvPr/>
        </p:nvSpPr>
        <p:spPr>
          <a:xfrm>
            <a:off x="4937378" y="2780928"/>
            <a:ext cx="3595062" cy="532125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bg2">
                    <a:lumMod val="25000"/>
                  </a:schemeClr>
                </a:solidFill>
              </a:rPr>
              <a:t>الشركات المدرجة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686237" y="2780928"/>
            <a:ext cx="3597731" cy="532125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bg2">
                    <a:lumMod val="25000"/>
                  </a:schemeClr>
                </a:solidFill>
              </a:rPr>
              <a:t>شركات الوساطة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91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611560" y="1937441"/>
            <a:ext cx="8028896" cy="627463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>
                <a:solidFill>
                  <a:schemeClr val="bg1"/>
                </a:solidFill>
              </a:rPr>
              <a:t> مراحل التنفيذ الأساسية لتطبيق نظام الإفصاح الإلكتروني</a:t>
            </a:r>
          </a:p>
        </p:txBody>
      </p:sp>
      <p:sp>
        <p:nvSpPr>
          <p:cNvPr id="5" name="Down Arrow 4"/>
          <p:cNvSpPr/>
          <p:nvPr/>
        </p:nvSpPr>
        <p:spPr>
          <a:xfrm rot="5400000">
            <a:off x="6926156" y="3871260"/>
            <a:ext cx="1412375" cy="1224136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التعلم والتخطيط</a:t>
            </a:r>
            <a:endParaRPr lang="en-GB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own Arrow 5"/>
          <p:cNvSpPr/>
          <p:nvPr/>
        </p:nvSpPr>
        <p:spPr>
          <a:xfrm rot="5400000">
            <a:off x="5695288" y="3871261"/>
            <a:ext cx="1412375" cy="1224136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بناء الشراكات</a:t>
            </a:r>
            <a:endParaRPr lang="en-GB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own Arrow 6"/>
          <p:cNvSpPr/>
          <p:nvPr/>
        </p:nvSpPr>
        <p:spPr>
          <a:xfrm rot="5400000">
            <a:off x="4456779" y="3871260"/>
            <a:ext cx="1412375" cy="1224136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تشكيل الفريق </a:t>
            </a:r>
            <a:endParaRPr lang="en-GB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 rot="5400000">
            <a:off x="3181739" y="3871261"/>
            <a:ext cx="1412375" cy="1224136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endParaRPr lang="ar-AE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AE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تطبيق المرحلة التجريبية</a:t>
            </a:r>
            <a:endParaRPr lang="en-GB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own Arrow 8"/>
          <p:cNvSpPr/>
          <p:nvPr/>
        </p:nvSpPr>
        <p:spPr>
          <a:xfrm rot="5400000">
            <a:off x="1957602" y="3871260"/>
            <a:ext cx="1412375" cy="1224136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تعميم التجربة </a:t>
            </a:r>
            <a:endParaRPr lang="en-GB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 rot="5400000">
            <a:off x="733465" y="3871262"/>
            <a:ext cx="1412375" cy="1224136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b="1" dirty="0">
                <a:solidFill>
                  <a:schemeClr val="bg1"/>
                </a:solidFill>
                <a:latin typeface="Arial" pitchFamily="34" charset="0"/>
              </a:rPr>
              <a:t>التطبيق الكامل</a:t>
            </a:r>
            <a:endParaRPr lang="en-GB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7580243" y="3612217"/>
            <a:ext cx="480712" cy="429269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tx1"/>
                </a:solidFill>
              </a:rPr>
              <a:t>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359390" y="3612217"/>
            <a:ext cx="480712" cy="429269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tx1"/>
                </a:solidFill>
              </a:rPr>
              <a:t>2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110866" y="3612217"/>
            <a:ext cx="480712" cy="429269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tx1"/>
                </a:solidFill>
              </a:rPr>
              <a:t>3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887926" y="3612217"/>
            <a:ext cx="480712" cy="429269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tx1"/>
                </a:solidFill>
              </a:rPr>
              <a:t>4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663789" y="3612217"/>
            <a:ext cx="480712" cy="429269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tx1"/>
                </a:solidFill>
              </a:rPr>
              <a:t>5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439652" y="3612217"/>
            <a:ext cx="480712" cy="429269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tx1"/>
                </a:solidFill>
              </a:rPr>
              <a:t>6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63328" y="2852936"/>
            <a:ext cx="697627" cy="369332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ar-AE" b="1" dirty="0" smtClean="0">
                <a:solidFill>
                  <a:schemeClr val="bg2">
                    <a:lumMod val="25000"/>
                  </a:schemeClr>
                </a:solidFill>
              </a:rPr>
              <a:t>2012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31194" y="2875970"/>
            <a:ext cx="697627" cy="369332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ar-AE" b="1" dirty="0" smtClean="0">
                <a:solidFill>
                  <a:schemeClr val="bg2">
                    <a:lumMod val="25000"/>
                  </a:schemeClr>
                </a:solidFill>
              </a:rPr>
              <a:t>2016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23" name="Straight Connector 22"/>
          <p:cNvCxnSpPr>
            <a:stCxn id="20" idx="1"/>
            <a:endCxn id="21" idx="3"/>
          </p:cNvCxnSpPr>
          <p:nvPr/>
        </p:nvCxnSpPr>
        <p:spPr>
          <a:xfrm flipH="1">
            <a:off x="2028821" y="3037602"/>
            <a:ext cx="5334507" cy="23034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740353" y="3222268"/>
            <a:ext cx="1" cy="38994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21" idx="2"/>
          </p:cNvCxnSpPr>
          <p:nvPr/>
        </p:nvCxnSpPr>
        <p:spPr>
          <a:xfrm flipH="1">
            <a:off x="1680007" y="3245302"/>
            <a:ext cx="1" cy="366915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92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 Diagonal Corner Rectangle 21"/>
          <p:cNvSpPr/>
          <p:nvPr/>
        </p:nvSpPr>
        <p:spPr>
          <a:xfrm>
            <a:off x="589481" y="1628800"/>
            <a:ext cx="8028896" cy="648071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>
                <a:solidFill>
                  <a:schemeClr val="bg1"/>
                </a:solidFill>
              </a:rPr>
              <a:t> مراحل التنفيذ الأساسية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ar-AE" sz="2400" b="1" dirty="0">
                <a:solidFill>
                  <a:schemeClr val="bg1"/>
                </a:solidFill>
              </a:rPr>
              <a:t>لتطبيق نظام الإفصاح الإلكتروني</a:t>
            </a:r>
          </a:p>
        </p:txBody>
      </p:sp>
      <p:sp>
        <p:nvSpPr>
          <p:cNvPr id="24" name="Down Arrow 23"/>
          <p:cNvSpPr/>
          <p:nvPr/>
        </p:nvSpPr>
        <p:spPr>
          <a:xfrm rot="5400000">
            <a:off x="6607935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التعلم والتخطيط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Down Arrow 26"/>
          <p:cNvSpPr/>
          <p:nvPr/>
        </p:nvSpPr>
        <p:spPr>
          <a:xfrm rot="5400000">
            <a:off x="5592170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بناء الشراكات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Down Arrow 27"/>
          <p:cNvSpPr/>
          <p:nvPr/>
        </p:nvSpPr>
        <p:spPr>
          <a:xfrm rot="5400000">
            <a:off x="4570098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تشكيل الفريق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Down Arrow 28"/>
          <p:cNvSpPr/>
          <p:nvPr/>
        </p:nvSpPr>
        <p:spPr>
          <a:xfrm rot="5400000">
            <a:off x="3517884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تطبيق المرحلة التجريبية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Down Arrow 29"/>
          <p:cNvSpPr/>
          <p:nvPr/>
        </p:nvSpPr>
        <p:spPr>
          <a:xfrm rot="5400000">
            <a:off x="2507673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تعميم التجربة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Down Arrow 30"/>
          <p:cNvSpPr/>
          <p:nvPr/>
        </p:nvSpPr>
        <p:spPr>
          <a:xfrm rot="5400000">
            <a:off x="1497465" y="3160650"/>
            <a:ext cx="924644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التطبيق الكامل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7048264" y="2996947"/>
            <a:ext cx="396704" cy="354251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tx1"/>
                </a:solidFill>
              </a:rPr>
              <a:t>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60407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1042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400120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299099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1980790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6006" y="2564904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ar-AE" sz="1400" b="1" dirty="0">
                <a:solidFill>
                  <a:schemeClr val="bg2">
                    <a:lumMod val="25000"/>
                  </a:schemeClr>
                </a:solidFill>
              </a:rPr>
              <a:t>2012</a:t>
            </a:r>
            <a:endParaRPr lang="en-US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888033" y="2583913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ar-AE" dirty="0"/>
              <a:t>2016</a:t>
            </a:r>
            <a:endParaRPr lang="en-US" dirty="0"/>
          </a:p>
        </p:txBody>
      </p:sp>
      <p:cxnSp>
        <p:nvCxnSpPr>
          <p:cNvPr id="40" name="Straight Connector 39"/>
          <p:cNvCxnSpPr>
            <a:stCxn id="38" idx="1"/>
            <a:endCxn id="39" idx="3"/>
          </p:cNvCxnSpPr>
          <p:nvPr/>
        </p:nvCxnSpPr>
        <p:spPr>
          <a:xfrm flipH="1">
            <a:off x="2470244" y="2718793"/>
            <a:ext cx="4395762" cy="1900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7236322" y="2869692"/>
            <a:ext cx="1" cy="146637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39" idx="2"/>
          </p:cNvCxnSpPr>
          <p:nvPr/>
        </p:nvCxnSpPr>
        <p:spPr>
          <a:xfrm>
            <a:off x="2179140" y="2891690"/>
            <a:ext cx="2" cy="12463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63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 Diagonal Corner Rectangle 22"/>
          <p:cNvSpPr/>
          <p:nvPr/>
        </p:nvSpPr>
        <p:spPr>
          <a:xfrm>
            <a:off x="589481" y="1628800"/>
            <a:ext cx="8028896" cy="648071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>
                <a:solidFill>
                  <a:schemeClr val="bg1"/>
                </a:solidFill>
              </a:rPr>
              <a:t> مراحل التنفيذ الأساسية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ar-AE" sz="2400" b="1" dirty="0">
                <a:solidFill>
                  <a:schemeClr val="bg1"/>
                </a:solidFill>
              </a:rPr>
              <a:t>لتطبيق نظام الإفصاح الإلكتروني</a:t>
            </a:r>
          </a:p>
        </p:txBody>
      </p:sp>
      <p:sp>
        <p:nvSpPr>
          <p:cNvPr id="26" name="Down Arrow 25"/>
          <p:cNvSpPr/>
          <p:nvPr/>
        </p:nvSpPr>
        <p:spPr>
          <a:xfrm rot="5400000">
            <a:off x="6607935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التعلم والتخطيط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Down Arrow 43"/>
          <p:cNvSpPr/>
          <p:nvPr/>
        </p:nvSpPr>
        <p:spPr>
          <a:xfrm rot="5400000">
            <a:off x="5592170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بناء الشراكات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Down Arrow 44"/>
          <p:cNvSpPr/>
          <p:nvPr/>
        </p:nvSpPr>
        <p:spPr>
          <a:xfrm rot="5400000">
            <a:off x="4570098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تشكيل الفريق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Down Arrow 45"/>
          <p:cNvSpPr/>
          <p:nvPr/>
        </p:nvSpPr>
        <p:spPr>
          <a:xfrm rot="5400000">
            <a:off x="3517884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تطبيق المرحلة التجريبية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Down Arrow 46"/>
          <p:cNvSpPr/>
          <p:nvPr/>
        </p:nvSpPr>
        <p:spPr>
          <a:xfrm rot="5400000">
            <a:off x="2507673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تعميم التجربة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Down Arrow 47"/>
          <p:cNvSpPr/>
          <p:nvPr/>
        </p:nvSpPr>
        <p:spPr>
          <a:xfrm rot="5400000">
            <a:off x="1497465" y="3160650"/>
            <a:ext cx="924644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التطبيق الكامل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70482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6040764" y="2996947"/>
            <a:ext cx="396704" cy="354251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tx1"/>
                </a:solidFill>
              </a:rPr>
              <a:t>2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501042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400120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299099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1980790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866006" y="2564904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ar-AE" sz="1400" b="1" dirty="0">
                <a:solidFill>
                  <a:schemeClr val="bg2">
                    <a:lumMod val="25000"/>
                  </a:schemeClr>
                </a:solidFill>
              </a:rPr>
              <a:t>2012</a:t>
            </a:r>
            <a:endParaRPr lang="en-US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888033" y="2583913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ar-AE" dirty="0"/>
              <a:t>2016</a:t>
            </a:r>
            <a:endParaRPr lang="en-US" dirty="0"/>
          </a:p>
        </p:txBody>
      </p:sp>
      <p:cxnSp>
        <p:nvCxnSpPr>
          <p:cNvPr id="57" name="Straight Connector 56"/>
          <p:cNvCxnSpPr>
            <a:stCxn id="55" idx="1"/>
            <a:endCxn id="56" idx="3"/>
          </p:cNvCxnSpPr>
          <p:nvPr/>
        </p:nvCxnSpPr>
        <p:spPr>
          <a:xfrm flipH="1">
            <a:off x="2470245" y="2718793"/>
            <a:ext cx="4395761" cy="1900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7236322" y="2869692"/>
            <a:ext cx="1" cy="146637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56" idx="2"/>
          </p:cNvCxnSpPr>
          <p:nvPr/>
        </p:nvCxnSpPr>
        <p:spPr>
          <a:xfrm>
            <a:off x="2179140" y="2891690"/>
            <a:ext cx="2" cy="12463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51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 Diagonal Corner Rectangle 43"/>
          <p:cNvSpPr/>
          <p:nvPr/>
        </p:nvSpPr>
        <p:spPr>
          <a:xfrm>
            <a:off x="3251471" y="4768915"/>
            <a:ext cx="2328641" cy="267072"/>
          </a:xfrm>
          <a:prstGeom prst="round2DiagRect">
            <a:avLst/>
          </a:prstGeom>
          <a:solidFill>
            <a:schemeClr val="bg2">
              <a:lumMod val="90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1400" b="1" dirty="0">
                <a:solidFill>
                  <a:schemeClr val="tx1"/>
                </a:solidFill>
              </a:rPr>
              <a:t>اللجنة </a:t>
            </a:r>
            <a:r>
              <a:rPr lang="ar-AE" sz="1400" b="1" dirty="0" smtClean="0">
                <a:solidFill>
                  <a:schemeClr val="tx1"/>
                </a:solidFill>
              </a:rPr>
              <a:t>التوجيهية للمشروع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5" name="Round Diagonal Corner Rectangle 44"/>
          <p:cNvSpPr/>
          <p:nvPr/>
        </p:nvSpPr>
        <p:spPr>
          <a:xfrm>
            <a:off x="3251471" y="4420281"/>
            <a:ext cx="2328641" cy="267072"/>
          </a:xfrm>
          <a:prstGeom prst="round2DiagRect">
            <a:avLst/>
          </a:prstGeom>
          <a:solidFill>
            <a:schemeClr val="bg2">
              <a:lumMod val="90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1400" b="1" dirty="0">
                <a:solidFill>
                  <a:schemeClr val="tx1"/>
                </a:solidFill>
              </a:rPr>
              <a:t>اللجنة العليا للإشراف على المشروع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6" name="Round Diagonal Corner Rectangle 45"/>
          <p:cNvSpPr/>
          <p:nvPr/>
        </p:nvSpPr>
        <p:spPr>
          <a:xfrm>
            <a:off x="3251471" y="5111954"/>
            <a:ext cx="2328641" cy="267072"/>
          </a:xfrm>
          <a:prstGeom prst="round2DiagRect">
            <a:avLst/>
          </a:prstGeom>
          <a:solidFill>
            <a:schemeClr val="bg2">
              <a:lumMod val="90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1400" b="1" dirty="0" smtClean="0">
                <a:solidFill>
                  <a:schemeClr val="tx1"/>
                </a:solidFill>
              </a:rPr>
              <a:t>الفريق التقني المتخصص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7" name="Round Diagonal Corner Rectangle 46"/>
          <p:cNvSpPr/>
          <p:nvPr/>
        </p:nvSpPr>
        <p:spPr>
          <a:xfrm>
            <a:off x="3251471" y="5466184"/>
            <a:ext cx="2328641" cy="267072"/>
          </a:xfrm>
          <a:prstGeom prst="round2DiagRect">
            <a:avLst/>
          </a:prstGeom>
          <a:solidFill>
            <a:schemeClr val="bg2">
              <a:lumMod val="90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1400" b="1" dirty="0">
                <a:solidFill>
                  <a:schemeClr val="tx1"/>
                </a:solidFill>
              </a:rPr>
              <a:t>الفريق التنفيذي</a:t>
            </a:r>
            <a:endParaRPr lang="ar-AE" sz="1400" dirty="0">
              <a:solidFill>
                <a:schemeClr val="tx1"/>
              </a:solidFill>
            </a:endParaRPr>
          </a:p>
        </p:txBody>
      </p:sp>
      <p:sp>
        <p:nvSpPr>
          <p:cNvPr id="48" name="Round Diagonal Corner Rectangle 47"/>
          <p:cNvSpPr/>
          <p:nvPr/>
        </p:nvSpPr>
        <p:spPr>
          <a:xfrm>
            <a:off x="589481" y="1628800"/>
            <a:ext cx="8028896" cy="648071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>
                <a:solidFill>
                  <a:schemeClr val="bg1"/>
                </a:solidFill>
              </a:rPr>
              <a:t> مراحل التنفيذ الأساسية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ar-AE" sz="2400" b="1" dirty="0">
                <a:solidFill>
                  <a:schemeClr val="bg1"/>
                </a:solidFill>
              </a:rPr>
              <a:t>لتطبيق نظام الإفصاح الإلكتروني</a:t>
            </a:r>
          </a:p>
        </p:txBody>
      </p:sp>
      <p:sp>
        <p:nvSpPr>
          <p:cNvPr id="50" name="Down Arrow 49"/>
          <p:cNvSpPr/>
          <p:nvPr/>
        </p:nvSpPr>
        <p:spPr>
          <a:xfrm rot="5400000">
            <a:off x="6607935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التعلم والتخطيط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Down Arrow 50"/>
          <p:cNvSpPr/>
          <p:nvPr/>
        </p:nvSpPr>
        <p:spPr>
          <a:xfrm rot="5400000">
            <a:off x="5592170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بناء الشراكات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Down Arrow 51"/>
          <p:cNvSpPr/>
          <p:nvPr/>
        </p:nvSpPr>
        <p:spPr>
          <a:xfrm rot="5400000">
            <a:off x="4570098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تشكيل الفريق 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Down Arrow 52"/>
          <p:cNvSpPr/>
          <p:nvPr/>
        </p:nvSpPr>
        <p:spPr>
          <a:xfrm rot="5400000">
            <a:off x="3517884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تطبيق المرحلة التجريبية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Down Arrow 53"/>
          <p:cNvSpPr/>
          <p:nvPr/>
        </p:nvSpPr>
        <p:spPr>
          <a:xfrm rot="5400000">
            <a:off x="2507673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تعميم التجربة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Down Arrow 54"/>
          <p:cNvSpPr/>
          <p:nvPr/>
        </p:nvSpPr>
        <p:spPr>
          <a:xfrm rot="5400000">
            <a:off x="1497465" y="3160650"/>
            <a:ext cx="924644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التطبيق الكامل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70482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7" name="Oval 56"/>
          <p:cNvSpPr/>
          <p:nvPr/>
        </p:nvSpPr>
        <p:spPr>
          <a:xfrm>
            <a:off x="60407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5010428" y="2996947"/>
            <a:ext cx="396704" cy="354251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tx1"/>
                </a:solidFill>
              </a:rPr>
              <a:t>3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400120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>
            <a:off x="299099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1980790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66006" y="2564904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ar-AE" sz="1400" b="1" dirty="0">
                <a:solidFill>
                  <a:schemeClr val="bg2">
                    <a:lumMod val="25000"/>
                  </a:schemeClr>
                </a:solidFill>
              </a:rPr>
              <a:t>2012</a:t>
            </a:r>
            <a:endParaRPr lang="en-US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888033" y="2583913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ar-AE" dirty="0"/>
              <a:t>2016</a:t>
            </a:r>
            <a:endParaRPr lang="en-US" dirty="0"/>
          </a:p>
        </p:txBody>
      </p:sp>
      <p:cxnSp>
        <p:nvCxnSpPr>
          <p:cNvPr id="64" name="Straight Connector 63"/>
          <p:cNvCxnSpPr>
            <a:stCxn id="62" idx="1"/>
            <a:endCxn id="63" idx="3"/>
          </p:cNvCxnSpPr>
          <p:nvPr/>
        </p:nvCxnSpPr>
        <p:spPr>
          <a:xfrm flipH="1">
            <a:off x="2470245" y="2718793"/>
            <a:ext cx="4395761" cy="1900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7236322" y="2869692"/>
            <a:ext cx="1" cy="146637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63" idx="2"/>
          </p:cNvCxnSpPr>
          <p:nvPr/>
        </p:nvCxnSpPr>
        <p:spPr>
          <a:xfrm>
            <a:off x="2179140" y="2891690"/>
            <a:ext cx="2" cy="12463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11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75960" y="5085184"/>
            <a:ext cx="3830325" cy="158417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just" rtl="1">
              <a:spcBef>
                <a:spcPts val="0"/>
              </a:spcBef>
              <a:spcAft>
                <a:spcPts val="1000"/>
              </a:spcAft>
              <a:buFont typeface="Symbol"/>
              <a:buChar char="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4" name="Round Diagonal Corner Rectangle 43"/>
          <p:cNvSpPr/>
          <p:nvPr/>
        </p:nvSpPr>
        <p:spPr>
          <a:xfrm>
            <a:off x="589481" y="1628800"/>
            <a:ext cx="8028896" cy="648071"/>
          </a:xfrm>
          <a:prstGeom prst="round2DiagRect">
            <a:avLst/>
          </a:prstGeom>
          <a:solidFill>
            <a:srgbClr val="79662F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400" b="1" dirty="0">
                <a:solidFill>
                  <a:schemeClr val="bg1"/>
                </a:solidFill>
              </a:rPr>
              <a:t> مراحل التنفيذ الأساسية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ar-AE" sz="2400" b="1" dirty="0">
                <a:solidFill>
                  <a:schemeClr val="bg1"/>
                </a:solidFill>
              </a:rPr>
              <a:t>لتطبيق نظام الإفصاح الإلكتروني</a:t>
            </a:r>
          </a:p>
        </p:txBody>
      </p:sp>
      <p:sp>
        <p:nvSpPr>
          <p:cNvPr id="52" name="Down Arrow 51"/>
          <p:cNvSpPr/>
          <p:nvPr/>
        </p:nvSpPr>
        <p:spPr>
          <a:xfrm rot="5400000">
            <a:off x="6607935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التعلم والتخطيط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Down Arrow 52"/>
          <p:cNvSpPr/>
          <p:nvPr/>
        </p:nvSpPr>
        <p:spPr>
          <a:xfrm rot="5400000">
            <a:off x="5592170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بناء الشراكات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Down Arrow 53"/>
          <p:cNvSpPr/>
          <p:nvPr/>
        </p:nvSpPr>
        <p:spPr>
          <a:xfrm rot="5400000">
            <a:off x="4570098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تشكيل الفريق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Down Arrow 54"/>
          <p:cNvSpPr/>
          <p:nvPr/>
        </p:nvSpPr>
        <p:spPr>
          <a:xfrm rot="5400000">
            <a:off x="3517884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50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تطبيق المرحلة التجريبية</a:t>
            </a:r>
            <a:endParaRPr lang="en-GB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Down Arrow 55"/>
          <p:cNvSpPr/>
          <p:nvPr/>
        </p:nvSpPr>
        <p:spPr>
          <a:xfrm rot="5400000">
            <a:off x="2507673" y="3160646"/>
            <a:ext cx="924643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تعميم التجربة 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Down Arrow 56"/>
          <p:cNvSpPr/>
          <p:nvPr/>
        </p:nvSpPr>
        <p:spPr>
          <a:xfrm rot="5400000">
            <a:off x="1497465" y="3160650"/>
            <a:ext cx="924644" cy="1052215"/>
          </a:xfrm>
          <a:prstGeom prst="downArrow">
            <a:avLst>
              <a:gd name="adj1" fmla="val 84735"/>
              <a:gd name="adj2" fmla="val 38242"/>
            </a:avLst>
          </a:prstGeom>
          <a:solidFill>
            <a:schemeClr val="bg2">
              <a:lumMod val="75000"/>
            </a:schemeClr>
          </a:solidFill>
          <a:ln>
            <a:solidFill>
              <a:srgbClr val="7966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1"/>
            <a:r>
              <a:rPr lang="ar-AE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التطبيق الكامل</a:t>
            </a:r>
            <a:endParaRPr lang="en-GB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70482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6040764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>
            <a:off x="501042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4001208" y="2996947"/>
            <a:ext cx="396704" cy="354251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>
                <a:solidFill>
                  <a:schemeClr val="tx1"/>
                </a:solidFill>
              </a:rPr>
              <a:t>4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2990998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1980790" y="2996947"/>
            <a:ext cx="396704" cy="3542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16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866006" y="2564904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ar-AE" sz="1400" b="1" dirty="0">
                <a:solidFill>
                  <a:schemeClr val="bg2">
                    <a:lumMod val="25000"/>
                  </a:schemeClr>
                </a:solidFill>
              </a:rPr>
              <a:t>2012</a:t>
            </a:r>
            <a:endParaRPr lang="en-US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888033" y="2583913"/>
            <a:ext cx="582211" cy="307777"/>
          </a:xfrm>
          <a:prstGeom prst="rect">
            <a:avLst/>
          </a:prstGeom>
          <a:solidFill>
            <a:schemeClr val="bg2"/>
          </a:solidFill>
          <a:ln>
            <a:solidFill>
              <a:srgbClr val="79662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ar-AE" dirty="0"/>
              <a:t>2016</a:t>
            </a:r>
            <a:endParaRPr lang="en-US" dirty="0"/>
          </a:p>
        </p:txBody>
      </p:sp>
      <p:cxnSp>
        <p:nvCxnSpPr>
          <p:cNvPr id="66" name="Straight Connector 65"/>
          <p:cNvCxnSpPr>
            <a:stCxn id="64" idx="1"/>
            <a:endCxn id="65" idx="3"/>
          </p:cNvCxnSpPr>
          <p:nvPr/>
        </p:nvCxnSpPr>
        <p:spPr>
          <a:xfrm flipH="1">
            <a:off x="2470245" y="2718793"/>
            <a:ext cx="4395761" cy="1900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7236322" y="2869692"/>
            <a:ext cx="1" cy="146637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65" idx="2"/>
          </p:cNvCxnSpPr>
          <p:nvPr/>
        </p:nvCxnSpPr>
        <p:spPr>
          <a:xfrm>
            <a:off x="2179140" y="2891690"/>
            <a:ext cx="2" cy="124639"/>
          </a:xfrm>
          <a:prstGeom prst="line">
            <a:avLst/>
          </a:prstGeom>
          <a:ln>
            <a:solidFill>
              <a:srgbClr val="7966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92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28863</TotalTime>
  <Words>522</Words>
  <Application>Microsoft Office PowerPoint</Application>
  <PresentationFormat>On-screen Show (4:3)</PresentationFormat>
  <Paragraphs>158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MS PGothic</vt:lpstr>
      <vt:lpstr>Arial</vt:lpstr>
      <vt:lpstr>Calibri</vt:lpstr>
      <vt:lpstr>Symbol</vt:lpstr>
      <vt:lpstr>Times New Roman</vt:lpstr>
      <vt:lpstr>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Nadya</dc:creator>
  <cp:lastModifiedBy>SCA157</cp:lastModifiedBy>
  <cp:revision>534</cp:revision>
  <cp:lastPrinted>2017-03-09T09:58:56Z</cp:lastPrinted>
  <dcterms:created xsi:type="dcterms:W3CDTF">2009-07-01T06:35:28Z</dcterms:created>
  <dcterms:modified xsi:type="dcterms:W3CDTF">2017-03-23T16:00:00Z</dcterms:modified>
</cp:coreProperties>
</file>